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70" r:id="rId3"/>
    <p:sldId id="260" r:id="rId4"/>
    <p:sldId id="264" r:id="rId5"/>
    <p:sldId id="276" r:id="rId6"/>
    <p:sldId id="261" r:id="rId7"/>
    <p:sldId id="273" r:id="rId8"/>
    <p:sldId id="263" r:id="rId9"/>
    <p:sldId id="274" r:id="rId10"/>
    <p:sldId id="277" r:id="rId11"/>
    <p:sldId id="258" r:id="rId12"/>
    <p:sldId id="265" r:id="rId13"/>
    <p:sldId id="266" r:id="rId14"/>
    <p:sldId id="267" r:id="rId15"/>
    <p:sldId id="268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911" autoAdjust="0"/>
    <p:restoredTop sz="94660"/>
  </p:normalViewPr>
  <p:slideViewPr>
    <p:cSldViewPr>
      <p:cViewPr varScale="1">
        <p:scale>
          <a:sx n="100" d="100"/>
          <a:sy n="100" d="100"/>
        </p:scale>
        <p:origin x="-24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EA3C8-CE46-4F6A-AD02-1DF98E5814A8}" type="datetimeFigureOut">
              <a:rPr lang="ru-RU" smtClean="0"/>
              <a:pPr/>
              <a:t>22.03.2016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EF95C-60B9-4E44-B9F7-4AF492C9ED1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343002789"/>
      </p:ext>
    </p:extLst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EA3C8-CE46-4F6A-AD02-1DF98E5814A8}" type="datetimeFigureOut">
              <a:rPr lang="ru-RU" smtClean="0"/>
              <a:pPr/>
              <a:t>22.03.2016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EF95C-60B9-4E44-B9F7-4AF492C9ED1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602087395"/>
      </p:ext>
    </p:extLst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EA3C8-CE46-4F6A-AD02-1DF98E5814A8}" type="datetimeFigureOut">
              <a:rPr lang="ru-RU" smtClean="0"/>
              <a:pPr/>
              <a:t>22.03.2016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EF95C-60B9-4E44-B9F7-4AF492C9ED1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655795884"/>
      </p:ext>
    </p:extLst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EA3C8-CE46-4F6A-AD02-1DF98E5814A8}" type="datetimeFigureOut">
              <a:rPr lang="ru-RU" smtClean="0"/>
              <a:pPr/>
              <a:t>22.03.2016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EF95C-60B9-4E44-B9F7-4AF492C9ED1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976242406"/>
      </p:ext>
    </p:extLst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EA3C8-CE46-4F6A-AD02-1DF98E5814A8}" type="datetimeFigureOut">
              <a:rPr lang="ru-RU" smtClean="0"/>
              <a:pPr/>
              <a:t>22.03.2016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EF95C-60B9-4E44-B9F7-4AF492C9ED1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349955186"/>
      </p:ext>
    </p:extLst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EA3C8-CE46-4F6A-AD02-1DF98E5814A8}" type="datetimeFigureOut">
              <a:rPr lang="ru-RU" smtClean="0"/>
              <a:pPr/>
              <a:t>22.03.2016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EF95C-60B9-4E44-B9F7-4AF492C9ED1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981942239"/>
      </p:ext>
    </p:extLst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EA3C8-CE46-4F6A-AD02-1DF98E5814A8}" type="datetimeFigureOut">
              <a:rPr lang="ru-RU" smtClean="0"/>
              <a:pPr/>
              <a:t>22.03.2016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EF95C-60B9-4E44-B9F7-4AF492C9ED1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590471608"/>
      </p:ext>
    </p:extLst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EA3C8-CE46-4F6A-AD02-1DF98E5814A8}" type="datetimeFigureOut">
              <a:rPr lang="ru-RU" smtClean="0"/>
              <a:pPr/>
              <a:t>22.03.2016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EF95C-60B9-4E44-B9F7-4AF492C9ED1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084793604"/>
      </p:ext>
    </p:extLst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EA3C8-CE46-4F6A-AD02-1DF98E5814A8}" type="datetimeFigureOut">
              <a:rPr lang="ru-RU" smtClean="0"/>
              <a:pPr/>
              <a:t>22.03.2016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EF95C-60B9-4E44-B9F7-4AF492C9ED1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737498907"/>
      </p:ext>
    </p:extLst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EA3C8-CE46-4F6A-AD02-1DF98E5814A8}" type="datetimeFigureOut">
              <a:rPr lang="ru-RU" smtClean="0"/>
              <a:pPr/>
              <a:t>22.03.2016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EF95C-60B9-4E44-B9F7-4AF492C9ED1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445256525"/>
      </p:ext>
    </p:extLst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EA3C8-CE46-4F6A-AD02-1DF98E5814A8}" type="datetimeFigureOut">
              <a:rPr lang="ru-RU" smtClean="0"/>
              <a:pPr/>
              <a:t>22.03.2016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EF95C-60B9-4E44-B9F7-4AF492C9ED1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184588828"/>
      </p:ext>
    </p:extLst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1EA3C8-CE46-4F6A-AD02-1DF98E5814A8}" type="datetimeFigureOut">
              <a:rPr lang="ru-RU" smtClean="0"/>
              <a:pPr/>
              <a:t>22.03.2016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5EF95C-60B9-4E44-B9F7-4AF492C9ED1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0773170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Проектная задача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00100" y="1357298"/>
            <a:ext cx="7468247" cy="43529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88395913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i="1" dirty="0" smtClean="0">
              <a:solidFill>
                <a:schemeClr val="accent1">
                  <a:lumMod val="75000"/>
                </a:schemeClr>
              </a:solidFill>
            </a:endParaRPr>
          </a:p>
          <a:p>
            <a:endParaRPr lang="ru-RU" i="1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ru-RU" i="1" dirty="0" smtClean="0">
                <a:solidFill>
                  <a:schemeClr val="accent1">
                    <a:lumMod val="75000"/>
                  </a:schemeClr>
                </a:solidFill>
              </a:rPr>
              <a:t>Подумайте и расскажите об одном из удивительных мест своего населенного пункта.</a:t>
            </a:r>
            <a:r>
              <a:rPr lang="ru-RU" dirty="0" smtClean="0"/>
              <a:t> </a:t>
            </a:r>
            <a:r>
              <a:rPr lang="ru-RU" i="1" dirty="0" smtClean="0">
                <a:solidFill>
                  <a:schemeClr val="accent1">
                    <a:lumMod val="75000"/>
                  </a:schemeClr>
                </a:solidFill>
              </a:rPr>
              <a:t>Придумайте рекламу.</a:t>
            </a:r>
          </a:p>
          <a:p>
            <a:pPr marL="0" indent="0">
              <a:buNone/>
            </a:pPr>
            <a:endParaRPr lang="ru-RU" i="1" dirty="0" smtClean="0">
              <a:solidFill>
                <a:schemeClr val="accent1">
                  <a:lumMod val="75000"/>
                </a:schemeClr>
              </a:solidFill>
            </a:endParaRPr>
          </a:p>
          <a:p>
            <a:endParaRPr lang="ru-RU" i="1" dirty="0" smtClean="0">
              <a:solidFill>
                <a:schemeClr val="accent1">
                  <a:lumMod val="75000"/>
                </a:schemeClr>
              </a:solidFill>
            </a:endParaRPr>
          </a:p>
          <a:p>
            <a:endParaRPr lang="ru-RU" i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3179" y="2132856"/>
            <a:ext cx="8229600" cy="4093915"/>
          </a:xfrm>
        </p:spPr>
        <p:txBody>
          <a:bodyPr/>
          <a:lstStyle/>
          <a:p>
            <a:r>
              <a:rPr lang="ru-RU" i="1" dirty="0" smtClean="0">
                <a:solidFill>
                  <a:srgbClr val="0070C0"/>
                </a:solidFill>
              </a:rPr>
              <a:t>Формально-репродуктивный </a:t>
            </a:r>
            <a:r>
              <a:rPr lang="ru-RU" dirty="0" smtClean="0"/>
              <a:t>(воспроизводящий);</a:t>
            </a:r>
          </a:p>
          <a:p>
            <a:r>
              <a:rPr lang="ru-RU" i="1" dirty="0" smtClean="0">
                <a:solidFill>
                  <a:srgbClr val="0070C0"/>
                </a:solidFill>
              </a:rPr>
              <a:t>Содержательно-рефлексивный</a:t>
            </a:r>
            <a:r>
              <a:rPr lang="ru-RU" dirty="0" smtClean="0"/>
              <a:t> (предметный);</a:t>
            </a:r>
          </a:p>
          <a:p>
            <a:r>
              <a:rPr lang="ru-RU" i="1" dirty="0" smtClean="0">
                <a:solidFill>
                  <a:srgbClr val="0070C0"/>
                </a:solidFill>
              </a:rPr>
              <a:t>Функциональный</a:t>
            </a:r>
            <a:r>
              <a:rPr lang="ru-RU" dirty="0" smtClean="0"/>
              <a:t> (творческий).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Выноска-облако 3"/>
          <p:cNvSpPr/>
          <p:nvPr/>
        </p:nvSpPr>
        <p:spPr>
          <a:xfrm>
            <a:off x="657539" y="116632"/>
            <a:ext cx="7920880" cy="1800200"/>
          </a:xfrm>
          <a:prstGeom prst="cloudCallou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accent3">
                    <a:lumMod val="50000"/>
                  </a:schemeClr>
                </a:solidFill>
              </a:rPr>
              <a:t>Типы заданий</a:t>
            </a:r>
            <a:endParaRPr lang="ru-RU" sz="4400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6762412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 предложенном списке </a:t>
            </a:r>
            <a:r>
              <a:rPr lang="ru-RU" b="1" dirty="0" smtClean="0"/>
              <a:t>обведи</a:t>
            </a:r>
            <a:r>
              <a:rPr lang="ru-RU" dirty="0" smtClean="0"/>
              <a:t> то, чем питается слон, живущий на свободе:</a:t>
            </a:r>
          </a:p>
          <a:p>
            <a:pPr algn="ctr">
              <a:buNone/>
            </a:pPr>
            <a:r>
              <a:rPr lang="ru-RU" i="1" dirty="0" smtClean="0">
                <a:solidFill>
                  <a:schemeClr val="accent1">
                    <a:lumMod val="75000"/>
                  </a:schemeClr>
                </a:solidFill>
              </a:rPr>
              <a:t>трава,    насекомые,    кора деревьев,    птицы,    побеги, лягушки,    листья,    змеи,    коренья и плоды</a:t>
            </a:r>
            <a:endParaRPr lang="ru-RU" dirty="0" smtClean="0">
              <a:solidFill>
                <a:schemeClr val="accent1">
                  <a:lumMod val="75000"/>
                </a:schemeClr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46111"/>
            <a:ext cx="8229600" cy="5240343"/>
          </a:xfrm>
        </p:spPr>
        <p:txBody>
          <a:bodyPr/>
          <a:lstStyle/>
          <a:p>
            <a:r>
              <a:rPr lang="ru-RU" i="1" dirty="0" smtClean="0">
                <a:solidFill>
                  <a:schemeClr val="accent1">
                    <a:lumMod val="75000"/>
                  </a:schemeClr>
                </a:solidFill>
              </a:rPr>
              <a:t>Количество автомобилей на улицах нашего города растет с каждым годом. Придумай и </a:t>
            </a: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нарисуй плакат</a:t>
            </a:r>
            <a:r>
              <a:rPr lang="ru-RU" i="1" dirty="0" smtClean="0">
                <a:solidFill>
                  <a:schemeClr val="accent1">
                    <a:lumMod val="75000"/>
                  </a:schemeClr>
                </a:solidFill>
              </a:rPr>
              <a:t>, который помог бы убедить людей использовать автомобили как можно более рационально, чтобы уменьшить загрязнение атмосферы. Плакат должен состоять из рисунка и одного-двух предложений текста.  </a:t>
            </a:r>
            <a:endParaRPr lang="ru-RU" i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4525963"/>
          </a:xfrm>
        </p:spPr>
        <p:txBody>
          <a:bodyPr>
            <a:normAutofit/>
          </a:bodyPr>
          <a:lstStyle/>
          <a:p>
            <a:r>
              <a:rPr lang="ru-RU" b="1" dirty="0" smtClean="0"/>
              <a:t>Дополни </a:t>
            </a:r>
            <a:r>
              <a:rPr lang="ru-RU" dirty="0" smtClean="0"/>
              <a:t>фразы.</a:t>
            </a:r>
          </a:p>
          <a:p>
            <a:pPr>
              <a:buNone/>
            </a:pPr>
            <a:r>
              <a:rPr lang="ru-RU" i="1" dirty="0" smtClean="0">
                <a:solidFill>
                  <a:schemeClr val="accent1">
                    <a:lumMod val="75000"/>
                  </a:schemeClr>
                </a:solidFill>
              </a:rPr>
              <a:t>1) Не собирайте вдоль дорог съедобные растения, ягоды и грибы, потому что </a:t>
            </a:r>
            <a:r>
              <a:rPr lang="ru-RU" i="1" u="sng" dirty="0" smtClean="0">
                <a:solidFill>
                  <a:schemeClr val="accent1">
                    <a:lumMod val="75000"/>
                  </a:schemeClr>
                </a:solidFill>
              </a:rPr>
              <a:t>____________________________________</a:t>
            </a:r>
            <a:endParaRPr lang="ru-RU" i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>
              <a:buNone/>
            </a:pPr>
            <a:r>
              <a:rPr lang="ru-RU" i="1" dirty="0" smtClean="0">
                <a:solidFill>
                  <a:schemeClr val="accent1">
                    <a:lumMod val="75000"/>
                  </a:schemeClr>
                </a:solidFill>
              </a:rPr>
              <a:t>2) Автомобилистам необходимо проверять исправность двигателей, потому что </a:t>
            </a:r>
          </a:p>
          <a:p>
            <a:pPr>
              <a:buNone/>
            </a:pPr>
            <a:r>
              <a:rPr lang="ru-RU" u="sng" dirty="0" smtClean="0"/>
              <a:t>______________________________________</a:t>
            </a:r>
            <a:endParaRPr lang="ru-RU" dirty="0" smtClean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4525963"/>
          </a:xfrm>
        </p:spPr>
        <p:txBody>
          <a:bodyPr/>
          <a:lstStyle/>
          <a:p>
            <a:pPr lvl="0"/>
            <a:r>
              <a:rPr lang="ru-RU" i="1" dirty="0" smtClean="0">
                <a:solidFill>
                  <a:schemeClr val="accent1">
                    <a:lumMod val="75000"/>
                  </a:schemeClr>
                </a:solidFill>
              </a:rPr>
              <a:t>На  контурной карте обведите материк, на котором находятся самые высокие горы мира.          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1026" name="Рисунок 1" descr="C:\Users\Администратор\Desktop\Лариса\img050.jpg"/>
          <p:cNvPicPr>
            <a:picLocks noChangeAspect="1" noChangeArrowheads="1"/>
          </p:cNvPicPr>
          <p:nvPr/>
        </p:nvPicPr>
        <p:blipFill>
          <a:blip r:embed="rId2"/>
          <a:srcRect l="24196" t="60536" r="18416" b="12523"/>
          <a:stretch>
            <a:fillRect/>
          </a:stretch>
        </p:blipFill>
        <p:spPr bwMode="auto">
          <a:xfrm>
            <a:off x="1785918" y="2285992"/>
            <a:ext cx="5481652" cy="34298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Действующие лица 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82296" indent="0" algn="ctr">
              <a:buNone/>
            </a:pPr>
            <a:r>
              <a:rPr lang="ru-RU" dirty="0" smtClean="0"/>
              <a:t>УЧЕНИК, </a:t>
            </a:r>
            <a:r>
              <a:rPr lang="ru-RU" i="1" dirty="0" smtClean="0">
                <a:solidFill>
                  <a:srgbClr val="FF0000"/>
                </a:solidFill>
              </a:rPr>
              <a:t>УЧИТЕЛЬ</a:t>
            </a:r>
            <a:r>
              <a:rPr lang="ru-RU" dirty="0" smtClean="0"/>
              <a:t>, НАБЛЮДАТЕЛЬ</a:t>
            </a:r>
          </a:p>
          <a:p>
            <a:pPr marL="82296" indent="0">
              <a:buNone/>
            </a:pPr>
            <a:endParaRPr lang="ru-RU" dirty="0"/>
          </a:p>
          <a:p>
            <a:endParaRPr lang="ru-RU" dirty="0" smtClean="0"/>
          </a:p>
          <a:p>
            <a:pPr marL="82296" indent="0">
              <a:buNone/>
            </a:pP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8662" y="2428868"/>
            <a:ext cx="1794921" cy="36724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00364" y="2500306"/>
            <a:ext cx="3385343" cy="25033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018" r="18961"/>
          <a:stretch/>
        </p:blipFill>
        <p:spPr bwMode="auto">
          <a:xfrm>
            <a:off x="6786578" y="2500306"/>
            <a:ext cx="1969476" cy="25025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42422361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Составные части проектной задачи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grpSp>
        <p:nvGrpSpPr>
          <p:cNvPr id="21" name="Группа 20"/>
          <p:cNvGrpSpPr/>
          <p:nvPr/>
        </p:nvGrpSpPr>
        <p:grpSpPr>
          <a:xfrm>
            <a:off x="3357554" y="1285860"/>
            <a:ext cx="1928826" cy="1071570"/>
            <a:chOff x="3571868" y="1571612"/>
            <a:chExt cx="1928826" cy="1071570"/>
          </a:xfrm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3571868" y="1571612"/>
              <a:ext cx="1928826" cy="107157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929058" y="1857364"/>
              <a:ext cx="135732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Текст</a:t>
              </a:r>
              <a:r>
                <a:rPr lang="ru-RU" dirty="0" smtClean="0"/>
                <a:t> </a:t>
              </a:r>
              <a:endParaRPr lang="ru-RU" dirty="0"/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642910" y="3143248"/>
            <a:ext cx="1857388" cy="1143008"/>
            <a:chOff x="642910" y="3143248"/>
            <a:chExt cx="1857388" cy="1143008"/>
          </a:xfrm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642910" y="3143248"/>
              <a:ext cx="1785950" cy="1143008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42910" y="3286124"/>
              <a:ext cx="185738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Пошаговая инструкция</a:t>
              </a:r>
              <a:endPara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6429388" y="3071810"/>
            <a:ext cx="1857388" cy="1071570"/>
            <a:chOff x="6429388" y="3071810"/>
            <a:chExt cx="1857388" cy="1071570"/>
          </a:xfrm>
        </p:grpSpPr>
        <p:sp>
          <p:nvSpPr>
            <p:cNvPr id="11" name="Скругленный прямоугольник 10"/>
            <p:cNvSpPr/>
            <p:nvPr/>
          </p:nvSpPr>
          <p:spPr>
            <a:xfrm>
              <a:off x="6429388" y="3071810"/>
              <a:ext cx="1857388" cy="107157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643702" y="3214686"/>
              <a:ext cx="157163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Задания</a:t>
              </a:r>
              <a:r>
                <a:rPr lang="ru-RU" sz="2400" dirty="0" smtClean="0"/>
                <a:t> </a:t>
              </a:r>
              <a:endParaRPr lang="ru-RU" sz="2400" dirty="0"/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3571868" y="5286388"/>
            <a:ext cx="2000264" cy="1214446"/>
            <a:chOff x="3571868" y="4929198"/>
            <a:chExt cx="2000264" cy="1214446"/>
          </a:xfrm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3643306" y="4929198"/>
              <a:ext cx="1857388" cy="1214446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571868" y="5000636"/>
              <a:ext cx="2000264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Конечный продукт</a:t>
              </a:r>
              <a:endPara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</p:grpSp>
      <p:grpSp>
        <p:nvGrpSpPr>
          <p:cNvPr id="27" name="Группа 26"/>
          <p:cNvGrpSpPr/>
          <p:nvPr/>
        </p:nvGrpSpPr>
        <p:grpSpPr>
          <a:xfrm>
            <a:off x="3071802" y="2857496"/>
            <a:ext cx="2714644" cy="1857388"/>
            <a:chOff x="3071802" y="2857496"/>
            <a:chExt cx="2714644" cy="1857388"/>
          </a:xfrm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3071802" y="2857496"/>
              <a:ext cx="2714644" cy="1857388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071802" y="3286124"/>
              <a:ext cx="2714644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4000" i="1" dirty="0" smtClean="0">
                  <a:solidFill>
                    <a:srgbClr val="FF0000"/>
                  </a:solidFill>
                </a:rPr>
                <a:t>Проектная задача</a:t>
              </a:r>
              <a:endParaRPr lang="ru-RU" sz="4000" i="1" dirty="0">
                <a:solidFill>
                  <a:srgbClr val="FF0000"/>
                </a:solidFill>
              </a:endParaRPr>
            </a:p>
          </p:txBody>
        </p:sp>
      </p:grpSp>
      <p:cxnSp>
        <p:nvCxnSpPr>
          <p:cNvPr id="23" name="Прямая со стрелкой 22"/>
          <p:cNvCxnSpPr/>
          <p:nvPr/>
        </p:nvCxnSpPr>
        <p:spPr>
          <a:xfrm flipV="1">
            <a:off x="1500166" y="1857364"/>
            <a:ext cx="1571636" cy="107157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rot="10800000">
            <a:off x="1571636" y="4572008"/>
            <a:ext cx="1714480" cy="1285884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5786446" y="1785926"/>
            <a:ext cx="1643074" cy="1000132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 flipV="1">
            <a:off x="5643570" y="4500570"/>
            <a:ext cx="1571636" cy="107157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>
            <a:stCxn id="14" idx="3"/>
          </p:cNvCxnSpPr>
          <p:nvPr/>
        </p:nvCxnSpPr>
        <p:spPr>
          <a:xfrm>
            <a:off x="2500298" y="3701623"/>
            <a:ext cx="500066" cy="1312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 rot="10800000">
            <a:off x="5857884" y="3643314"/>
            <a:ext cx="500066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>
            <a:stCxn id="9" idx="2"/>
          </p:cNvCxnSpPr>
          <p:nvPr/>
        </p:nvCxnSpPr>
        <p:spPr>
          <a:xfrm rot="5400000">
            <a:off x="4089793" y="2553886"/>
            <a:ext cx="428630" cy="3571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 rot="5400000" flipH="1" flipV="1">
            <a:off x="4322761" y="4964123"/>
            <a:ext cx="499272" cy="79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642918"/>
          <a:ext cx="7929618" cy="3857652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3964809"/>
                <a:gridCol w="3964809"/>
              </a:tblGrid>
              <a:tr h="507586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1 уровень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/>
                </a:tc>
              </a:tr>
              <a:tr h="335006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rPr>
                        <a:t>Формально-репродуктивный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 smtClean="0"/>
                        <a:t>(воспроизводящий)</a:t>
                      </a:r>
                      <a:endParaRPr lang="ru-RU" sz="2400" i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 smtClean="0"/>
                        <a:t>Действие по </a:t>
                      </a:r>
                      <a:r>
                        <a:rPr lang="ru-RU" sz="2400" u="sng" dirty="0" smtClean="0">
                          <a:solidFill>
                            <a:srgbClr val="FF0000"/>
                          </a:solidFill>
                        </a:rPr>
                        <a:t>наличному образцу </a:t>
                      </a:r>
                      <a:r>
                        <a:rPr lang="ru-RU" sz="2400" dirty="0" smtClean="0"/>
                        <a:t>– ориентация на внешние его характеристики: правило, алгоритм.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ru-RU" sz="2400" dirty="0" smtClean="0"/>
                    </a:p>
                    <a:p>
                      <a:endParaRPr lang="ru-RU" sz="2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Рассчитайте, сколько будет стоить экскурсия в Томский музей леса, для группы школьников состоящей из 15 человек.</a:t>
            </a:r>
            <a:r>
              <a:rPr lang="ru-RU" dirty="0" smtClean="0"/>
              <a:t> </a:t>
            </a:r>
          </a:p>
          <a:p>
            <a:pPr>
              <a:buNone/>
            </a:pPr>
            <a:r>
              <a:rPr lang="ru-RU" sz="1800" i="1" dirty="0" smtClean="0"/>
              <a:t>Информация из приложения: Музей работает с понедельника по субботу. Цена входного билета 110 рублей.</a:t>
            </a:r>
            <a:endParaRPr lang="ru-RU" sz="1800" i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>
              <a:buNone/>
            </a:pP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85720" y="571480"/>
          <a:ext cx="8643966" cy="4140125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4321983"/>
                <a:gridCol w="4321983"/>
              </a:tblGrid>
              <a:tr h="389041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2 уровень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/>
                </a:tc>
              </a:tr>
              <a:tr h="3682925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rPr>
                        <a:t>Содержательно-рефлексивный </a:t>
                      </a:r>
                      <a:r>
                        <a:rPr lang="ru-RU" sz="2400" dirty="0" smtClean="0"/>
                        <a:t>(предметный)</a:t>
                      </a:r>
                      <a:endParaRPr lang="ru-RU" sz="2400" dirty="0" smtClean="0"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ru-RU" sz="2400" i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u="sng" dirty="0" smtClean="0">
                          <a:solidFill>
                            <a:srgbClr val="FF0000"/>
                          </a:solidFill>
                        </a:rPr>
                        <a:t>Действие  с пониманием </a:t>
                      </a:r>
                      <a:r>
                        <a:rPr lang="ru-RU" sz="2000" dirty="0" smtClean="0"/>
                        <a:t>– ориентация на существенное отношение, определяющее способ действия.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 smtClean="0"/>
                        <a:t>Предполагает понимание оснований действий, осознание существенной связи, лежащей в основе способа действия.</a:t>
                      </a:r>
                      <a:endParaRPr lang="ru-RU" sz="1800" dirty="0" smtClean="0"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ru-RU" sz="2400" dirty="0" smtClean="0"/>
                    </a:p>
                    <a:p>
                      <a:endParaRPr lang="ru-RU" sz="2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4525963"/>
          </a:xfrm>
        </p:spPr>
        <p:txBody>
          <a:bodyPr/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На контурной карте России, цветными карандашами, отметьте любые ПЯТЬ городов, входящих в Золотое кольцо России (</a:t>
            </a:r>
            <a:r>
              <a:rPr lang="ru-RU" i="1" dirty="0" smtClean="0">
                <a:solidFill>
                  <a:schemeClr val="accent1">
                    <a:lumMod val="75000"/>
                  </a:schemeClr>
                </a:solidFill>
              </a:rPr>
              <a:t>один цвет карандаша – один город).</a:t>
            </a:r>
            <a:endParaRPr lang="ru-RU" dirty="0" smtClean="0">
              <a:solidFill>
                <a:schemeClr val="accent1">
                  <a:lumMod val="75000"/>
                </a:schemeClr>
              </a:solidFill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596" y="571481"/>
          <a:ext cx="8286808" cy="3425716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4143404"/>
                <a:gridCol w="4143404"/>
              </a:tblGrid>
              <a:tr h="317632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3 уровень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/>
                </a:tc>
              </a:tr>
              <a:tr h="296851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rPr>
                        <a:t>Функциональный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 smtClean="0"/>
                        <a:t>(творческий)</a:t>
                      </a:r>
                      <a:endParaRPr lang="ru-RU" sz="2400" dirty="0" smtClean="0"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ru-RU" sz="2400" i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u="sng" dirty="0" smtClean="0">
                          <a:solidFill>
                            <a:srgbClr val="FF0000"/>
                          </a:solidFill>
                        </a:rPr>
                        <a:t>Свободное  действие </a:t>
                      </a:r>
                      <a:r>
                        <a:rPr lang="ru-RU" sz="2000" dirty="0" smtClean="0"/>
                        <a:t>– ориентация на поле возможностей способа действия.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 smtClean="0"/>
                        <a:t>Предполагает удержание соответствующего смыслового поля, </a:t>
                      </a:r>
                      <a:r>
                        <a:rPr lang="ru-RU" sz="2000" i="1" dirty="0" smtClean="0">
                          <a:solidFill>
                            <a:srgbClr val="7030A0"/>
                          </a:solidFill>
                        </a:rPr>
                        <a:t>свободное владение способом действия и применение его в самых разнообразных ситуациях.</a:t>
                      </a:r>
                      <a:endParaRPr lang="ru-RU" sz="2000" i="1" dirty="0" smtClean="0">
                        <a:solidFill>
                          <a:srgbClr val="7030A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endParaRPr lang="ru-RU" sz="2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857232"/>
            <a:ext cx="8229600" cy="4525963"/>
          </a:xfrm>
        </p:spPr>
        <p:txBody>
          <a:bodyPr>
            <a:normAutofit/>
          </a:bodyPr>
          <a:lstStyle/>
          <a:p>
            <a:r>
              <a:rPr lang="ru-RU" i="1" dirty="0" smtClean="0">
                <a:solidFill>
                  <a:schemeClr val="accent1">
                    <a:lumMod val="75000"/>
                  </a:schemeClr>
                </a:solidFill>
              </a:rPr>
              <a:t>Обведите, цветным карандашом, виды транспорта, которые являются самыми популярными у полярников:</a:t>
            </a:r>
          </a:p>
          <a:p>
            <a:pPr algn="ctr">
              <a:buNone/>
            </a:pPr>
            <a:r>
              <a:rPr lang="ru-RU" i="1" dirty="0" smtClean="0">
                <a:solidFill>
                  <a:schemeClr val="accent1">
                    <a:lumMod val="75000"/>
                  </a:schemeClr>
                </a:solidFill>
              </a:rPr>
              <a:t> самолет, поезд, снегоход, автомобиль, корабль, ледокол, собачья упряжка, лыжи.</a:t>
            </a:r>
          </a:p>
          <a:p>
            <a:pPr algn="ctr">
              <a:buNone/>
            </a:pPr>
            <a:endParaRPr lang="ru-RU" i="1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Как вы понимаете русскую поговорку: </a:t>
            </a: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Всяк кулик свое болото хвалит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</TotalTime>
  <Words>367</Words>
  <Application>Microsoft Office PowerPoint</Application>
  <PresentationFormat>Экран (4:3)</PresentationFormat>
  <Paragraphs>49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Проектная задача</vt:lpstr>
      <vt:lpstr>Действующие лица </vt:lpstr>
      <vt:lpstr>Составные части проектной задачи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Марина Евгеньевна</dc:creator>
  <cp:lastModifiedBy>User</cp:lastModifiedBy>
  <cp:revision>31</cp:revision>
  <dcterms:created xsi:type="dcterms:W3CDTF">2015-04-28T10:18:00Z</dcterms:created>
  <dcterms:modified xsi:type="dcterms:W3CDTF">2016-03-22T04:36:08Z</dcterms:modified>
</cp:coreProperties>
</file>